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6" r:id="rId5"/>
    <p:sldId id="258" r:id="rId6"/>
    <p:sldId id="257" r:id="rId7"/>
    <p:sldId id="260" r:id="rId8"/>
    <p:sldId id="270" r:id="rId9"/>
    <p:sldId id="259" r:id="rId10"/>
    <p:sldId id="262" r:id="rId11"/>
    <p:sldId id="273" r:id="rId12"/>
    <p:sldId id="274" r:id="rId13"/>
    <p:sldId id="276" r:id="rId14"/>
    <p:sldId id="279" r:id="rId15"/>
    <p:sldId id="278" r:id="rId16"/>
    <p:sldId id="277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74" autoAdjust="0"/>
  </p:normalViewPr>
  <p:slideViewPr>
    <p:cSldViewPr snapToGrid="0" showGuides="1">
      <p:cViewPr varScale="1">
        <p:scale>
          <a:sx n="62" d="100"/>
          <a:sy n="62" d="100"/>
        </p:scale>
        <p:origin x="828" y="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C-473F-91FD-A876418816A2}"/>
              </c:ext>
            </c:extLst>
          </c:dPt>
          <c:dPt>
            <c:idx val="1"/>
            <c:bubble3D val="0"/>
            <c:spPr>
              <a:solidFill>
                <a:schemeClr val="accent1">
                  <a:alpha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0A-4A49-A520-6FB0B0F004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C-473F-91FD-A876418816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E0A-4A49-A520-6FB0B0F00448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0A-4A49-A520-6FB0B0F00448}"/>
              </c:ext>
            </c:extLst>
          </c:dPt>
          <c:dPt>
            <c:idx val="5"/>
            <c:bubble3D val="0"/>
            <c:spPr>
              <a:solidFill>
                <a:schemeClr val="accent2">
                  <a:alpha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E0A-4A49-A520-6FB0B0F00448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25</c:v>
                </c:pt>
                <c:pt idx="2">
                  <c:v>20</c:v>
                </c:pt>
                <c:pt idx="3">
                  <c:v>10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A-4A49-A520-6FB0B0F00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10.09.2024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88" y="1109609"/>
            <a:ext cx="5690680" cy="1844668"/>
          </a:xfrm>
        </p:spPr>
        <p:txBody>
          <a:bodyPr/>
          <a:lstStyle/>
          <a:p>
            <a:r>
              <a:rPr lang="en-US" sz="4800" dirty="0" err="1"/>
              <a:t>MonkeyPox</a:t>
            </a:r>
            <a:br>
              <a:rPr lang="en-US" sz="4800" dirty="0"/>
            </a:br>
            <a:r>
              <a:rPr lang="en-US" sz="4800" dirty="0"/>
              <a:t>(</a:t>
            </a:r>
            <a:r>
              <a:rPr lang="en-US" sz="4800" dirty="0" err="1"/>
              <a:t>Cacar</a:t>
            </a:r>
            <a:r>
              <a:rPr lang="en-US" sz="4800" dirty="0"/>
              <a:t> </a:t>
            </a:r>
            <a:r>
              <a:rPr lang="en-US" sz="4800" dirty="0" err="1"/>
              <a:t>Monyet</a:t>
            </a:r>
            <a:r>
              <a:rPr lang="en-US" sz="4800" dirty="0"/>
              <a:t>)</a:t>
            </a:r>
            <a:endParaRPr lang="ru-RU" sz="4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Yesti</a:t>
            </a:r>
            <a:r>
              <a:rPr lang="en-US" dirty="0"/>
              <a:t> Permata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Ponjong</a:t>
            </a:r>
            <a:endParaRPr lang="en-US" dirty="0"/>
          </a:p>
          <a:p>
            <a:r>
              <a:rPr lang="en-US" dirty="0"/>
              <a:t>10 September 2024</a:t>
            </a:r>
            <a:endParaRPr lang="ru-RU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B9DDD34-CB32-BF6C-AB0D-32186AC2EDB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4298" r="142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3248-34A8-F17F-9906-04B62FB2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1AF32-E934-B5A7-8463-FF594763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10</a:t>
            </a:fld>
            <a:endParaRPr lang="ru-R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892DB4-962B-81E3-638D-2862AE363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55"/>
          <a:stretch/>
        </p:blipFill>
        <p:spPr>
          <a:xfrm>
            <a:off x="383568" y="2210591"/>
            <a:ext cx="11424863" cy="31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2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9996-D633-582F-4302-DA29A8EA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KRITERIA SEMBUH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93CE4-69B5-E609-C494-3CAA9050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31892-0B76-8F4E-2C30-4BC1E14C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21DD7C-311F-DED4-7017-A4A1C5A4A6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32233" y="2436509"/>
            <a:ext cx="7119991" cy="1984981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Demam</a:t>
            </a:r>
            <a:r>
              <a:rPr lang="en-US" sz="2400" dirty="0"/>
              <a:t> 3 </a:t>
            </a:r>
            <a:r>
              <a:rPr lang="en-US" sz="2400" dirty="0" err="1"/>
              <a:t>hari</a:t>
            </a: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lesi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respirasi</a:t>
            </a:r>
            <a:r>
              <a:rPr lang="en-US" sz="2400" dirty="0"/>
              <a:t> </a:t>
            </a:r>
            <a:r>
              <a:rPr lang="en-US" sz="2400" dirty="0" err="1"/>
              <a:t>membaik</a:t>
            </a: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/>
              <a:t>Krusta</a:t>
            </a:r>
            <a:r>
              <a:rPr lang="en-US" sz="2400" dirty="0"/>
              <a:t> </a:t>
            </a:r>
            <a:r>
              <a:rPr lang="en-US" sz="2400" dirty="0" err="1"/>
              <a:t>sembuh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134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560D-DD89-7291-4432-971C076D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Pencegahan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68139-A027-CA38-FB62-D8B5A40F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FB4E7-5FD2-A46E-3BFC-E40194CF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D57AA-1411-FE39-2A55-6A23496807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Kontak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7ED85-D147-897C-5DFA-EB574FD5F199}"/>
              </a:ext>
            </a:extLst>
          </p:cNvPr>
          <p:cNvSpPr txBox="1"/>
          <p:nvPr/>
        </p:nvSpPr>
        <p:spPr>
          <a:xfrm>
            <a:off x="5095982" y="1161854"/>
            <a:ext cx="610284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dirty="0" err="1"/>
              <a:t>Terapkan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dan </a:t>
            </a:r>
            <a:r>
              <a:rPr lang="en-US" dirty="0" err="1"/>
              <a:t>sehat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tatap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/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terkontaminasi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Gunakan</a:t>
            </a:r>
            <a:r>
              <a:rPr lang="en-US" dirty="0"/>
              <a:t> APD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merawat</a:t>
            </a:r>
            <a:r>
              <a:rPr lang="en-US" dirty="0"/>
              <a:t> </a:t>
            </a:r>
            <a:r>
              <a:rPr lang="en-US" dirty="0" err="1"/>
              <a:t>penderita</a:t>
            </a: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provokasi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penular</a:t>
            </a:r>
            <a:r>
              <a:rPr lang="en-US" dirty="0"/>
              <a:t> monkeypox yang </a:t>
            </a:r>
            <a:r>
              <a:rPr lang="en-US" dirty="0" err="1"/>
              <a:t>diduga</a:t>
            </a:r>
            <a:r>
              <a:rPr lang="en-US" dirty="0"/>
              <a:t> </a:t>
            </a:r>
            <a:r>
              <a:rPr lang="en-US" dirty="0" err="1"/>
              <a:t>terinfeksi</a:t>
            </a:r>
            <a:r>
              <a:rPr lang="en-US" dirty="0"/>
              <a:t> monkeypox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pengerat</a:t>
            </a:r>
            <a:r>
              <a:rPr lang="en-US" dirty="0"/>
              <a:t>, marsupial, </a:t>
            </a:r>
            <a:r>
              <a:rPr lang="en-US" dirty="0" err="1"/>
              <a:t>primata</a:t>
            </a:r>
            <a:r>
              <a:rPr lang="en-US" dirty="0"/>
              <a:t> non-</a:t>
            </a:r>
            <a:r>
              <a:rPr lang="en-US" dirty="0" err="1"/>
              <a:t>manusia</a:t>
            </a:r>
            <a:r>
              <a:rPr lang="en-US" dirty="0"/>
              <a:t> (</a:t>
            </a:r>
            <a:r>
              <a:rPr lang="en-US" dirty="0" err="1"/>
              <a:t>mati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mengonsumsi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daging</a:t>
            </a:r>
            <a:r>
              <a:rPr lang="en-US" dirty="0"/>
              <a:t> yang </a:t>
            </a:r>
            <a:r>
              <a:rPr lang="en-US" dirty="0" err="1"/>
              <a:t>diburu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liar</a:t>
            </a:r>
          </a:p>
          <a:p>
            <a:pPr marL="342900" indent="-342900">
              <a:buAutoNum type="arabicParenR"/>
            </a:pPr>
            <a:r>
              <a:rPr lang="en-US" dirty="0" err="1"/>
              <a:t>Biasakan</a:t>
            </a:r>
            <a:r>
              <a:rPr lang="en-US" dirty="0"/>
              <a:t> </a:t>
            </a:r>
            <a:r>
              <a:rPr lang="en-US" dirty="0" err="1"/>
              <a:t>mengonsumsi</a:t>
            </a:r>
            <a:r>
              <a:rPr lang="en-US" dirty="0"/>
              <a:t> </a:t>
            </a:r>
            <a:r>
              <a:rPr lang="en-US" dirty="0" err="1"/>
              <a:t>daging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dimasak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Gunakan</a:t>
            </a:r>
            <a:r>
              <a:rPr lang="en-US" dirty="0"/>
              <a:t> APD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terinfeksi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wilayah </a:t>
            </a:r>
            <a:r>
              <a:rPr lang="en-US" dirty="0" err="1"/>
              <a:t>terjangkit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memeriksakan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dan </a:t>
            </a:r>
            <a:r>
              <a:rPr lang="en-US" dirty="0" err="1"/>
              <a:t>menginformasikan</a:t>
            </a:r>
            <a:r>
              <a:rPr lang="en-US" dirty="0"/>
              <a:t> </a:t>
            </a: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perjalanannya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7567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E46D-CE80-4C0A-215D-BCEC9662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Pelacakan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49529-7008-B872-5B25-EB5EBD07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7DC0F-D30C-4B5B-2E62-5A3ACE33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218B1-184D-6AC1-DD9A-130B1D33DB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chemeClr val="tx1"/>
                </a:solidFill>
              </a:rPr>
              <a:t>Kunci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utama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memutus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rantai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penularan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AC0EDBBD-E8E1-1E9C-1FCD-D872ABD73CAB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306964646"/>
              </p:ext>
            </p:extLst>
          </p:nvPr>
        </p:nvGraphicFramePr>
        <p:xfrm>
          <a:off x="4539916" y="240632"/>
          <a:ext cx="7523747" cy="635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631">
                  <a:extLst>
                    <a:ext uri="{9D8B030D-6E8A-4147-A177-3AD203B41FA5}">
                      <a16:colId xmlns:a16="http://schemas.microsoft.com/office/drawing/2014/main" val="3413721457"/>
                    </a:ext>
                  </a:extLst>
                </a:gridCol>
                <a:gridCol w="5759116">
                  <a:extLst>
                    <a:ext uri="{9D8B030D-6E8A-4147-A177-3AD203B41FA5}">
                      <a16:colId xmlns:a16="http://schemas.microsoft.com/office/drawing/2014/main" val="2742567690"/>
                    </a:ext>
                  </a:extLst>
                </a:gridCol>
              </a:tblGrid>
              <a:tr h="773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n-lt"/>
                        </a:rPr>
                        <a:t>Tahapan</a:t>
                      </a:r>
                      <a:endParaRPr lang="ru-RU" sz="24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n-lt"/>
                        </a:rPr>
                        <a:t>Gejala</a:t>
                      </a:r>
                      <a:endParaRPr lang="ru-RU" sz="24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88793"/>
                  </a:ext>
                </a:extLst>
              </a:tr>
              <a:tr h="23428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Identifikasi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Kontak</a:t>
                      </a:r>
                      <a:endParaRPr lang="ru-RU" sz="20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Sejak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gejala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keropeng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hilang</a:t>
                      </a:r>
                      <a:endParaRPr lang="en-US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kontak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seks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fasyankes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ibadah,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transportasi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olahraga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restoran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pertemuan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angkutan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Kontak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erat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diinfokan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24 jam</a:t>
                      </a:r>
                      <a:endParaRPr lang="ru-RU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44750"/>
                  </a:ext>
                </a:extLst>
              </a:tr>
              <a:tr h="1369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Pencatatan</a:t>
                      </a:r>
                      <a:r>
                        <a:rPr lang="en-US" sz="20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Detil</a:t>
                      </a:r>
                      <a:endParaRPr lang="ru-RU" sz="20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Diidentifikasi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wawancara</a:t>
                      </a:r>
                      <a:endParaRPr lang="en-US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kontak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lengkap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usia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alamat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nomor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telepon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tanggal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kontak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endParaRPr lang="ru-RU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9748"/>
                  </a:ext>
                </a:extLst>
              </a:tr>
              <a:tr h="1871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Tindak</a:t>
                      </a:r>
                      <a:r>
                        <a:rPr lang="en-US" sz="20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Lanjut</a:t>
                      </a:r>
                      <a:endParaRPr lang="ru-RU" sz="20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Dipantau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21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hari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sejak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kontak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endParaRPr lang="en-US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Yang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dipantau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gejala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suhu</a:t>
                      </a:r>
                      <a:endParaRPr lang="en-US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Selama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pemantauan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kontak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tanpa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gejala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asimptomatis</a:t>
                      </a:r>
                      <a:r>
                        <a:rPr lang="en-US" sz="2000" dirty="0"/>
                        <a:t>) </a:t>
                      </a:r>
                      <a:r>
                        <a:rPr lang="en-US" sz="2000" dirty="0" err="1"/>
                        <a:t>tidak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boleh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mendonorkan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darah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sel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jaringan</a:t>
                      </a:r>
                      <a:r>
                        <a:rPr lang="en-US" sz="2000" dirty="0"/>
                        <a:t>, organ, ASI, </a:t>
                      </a:r>
                      <a:r>
                        <a:rPr lang="en-US" sz="2000" dirty="0" err="1"/>
                        <a:t>atau</a:t>
                      </a:r>
                      <a:r>
                        <a:rPr lang="en-US" sz="2000" dirty="0"/>
                        <a:t> air mani</a:t>
                      </a:r>
                      <a:endParaRPr lang="ru-RU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64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C636-DB75-49A5-B764-91FF21804D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4420" y="3955665"/>
            <a:ext cx="4367531" cy="524711"/>
          </a:xfrm>
        </p:spPr>
        <p:txBody>
          <a:bodyPr/>
          <a:lstStyle/>
          <a:p>
            <a:r>
              <a:rPr lang="en-US" sz="2400" dirty="0"/>
              <a:t>UPT </a:t>
            </a:r>
            <a:r>
              <a:rPr lang="en-US" sz="2400" dirty="0" err="1"/>
              <a:t>Puskesmas</a:t>
            </a:r>
            <a:r>
              <a:rPr lang="en-US" sz="2400" dirty="0"/>
              <a:t> </a:t>
            </a:r>
            <a:r>
              <a:rPr lang="en-US" sz="2400" dirty="0" err="1"/>
              <a:t>Ponjong</a:t>
            </a:r>
            <a:r>
              <a:rPr lang="en-US" sz="2400" dirty="0"/>
              <a:t> 1</a:t>
            </a:r>
            <a:endParaRPr lang="ru-RU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A967A-4C75-4949-9D48-17FD2D8B8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420" y="4633361"/>
            <a:ext cx="4367531" cy="842765"/>
          </a:xfrm>
        </p:spPr>
        <p:txBody>
          <a:bodyPr/>
          <a:lstStyle/>
          <a:p>
            <a:r>
              <a:rPr lang="en-US" dirty="0"/>
              <a:t>Jalan Sultan Agung No. 62</a:t>
            </a:r>
          </a:p>
          <a:p>
            <a:r>
              <a:rPr lang="en-US" dirty="0" err="1"/>
              <a:t>Genjahan</a:t>
            </a:r>
            <a:r>
              <a:rPr lang="en-US" dirty="0"/>
              <a:t>, </a:t>
            </a:r>
            <a:r>
              <a:rPr lang="en-US" dirty="0" err="1"/>
              <a:t>Ponjong</a:t>
            </a:r>
            <a:r>
              <a:rPr lang="en-US" dirty="0"/>
              <a:t>, </a:t>
            </a:r>
            <a:r>
              <a:rPr lang="en-US" dirty="0" err="1"/>
              <a:t>Gunungkidul</a:t>
            </a:r>
            <a:endParaRPr lang="ru-RU" dirty="0"/>
          </a:p>
        </p:txBody>
      </p:sp>
      <p:pic>
        <p:nvPicPr>
          <p:cNvPr id="16" name="Picture Placeholder 15" descr="Scenic View of Beach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32866" r="20338"/>
          <a:stretch/>
        </p:blipFill>
        <p:spPr>
          <a:xfrm>
            <a:off x="5245189" y="1"/>
            <a:ext cx="6943003" cy="5934621"/>
          </a:xfrm>
        </p:spPr>
      </p:pic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Epidemiologi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114" y="2293938"/>
            <a:ext cx="5486943" cy="42507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Emerging zoonosis;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Disebabkan</a:t>
            </a:r>
            <a:r>
              <a:rPr lang="en-US" b="0" dirty="0">
                <a:solidFill>
                  <a:schemeClr val="tx1"/>
                </a:solidFill>
              </a:rPr>
              <a:t> virus Monkeypox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Monkeypox pada </a:t>
            </a:r>
            <a:r>
              <a:rPr lang="en-US" b="0" dirty="0" err="1">
                <a:solidFill>
                  <a:schemeClr val="tx1"/>
                </a:solidFill>
              </a:rPr>
              <a:t>manusia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pertama</a:t>
            </a:r>
            <a:r>
              <a:rPr lang="en-US" b="0" dirty="0">
                <a:solidFill>
                  <a:schemeClr val="tx1"/>
                </a:solidFill>
              </a:rPr>
              <a:t> kali </a:t>
            </a:r>
            <a:r>
              <a:rPr lang="en-US" b="0" dirty="0" err="1">
                <a:solidFill>
                  <a:schemeClr val="tx1"/>
                </a:solidFill>
              </a:rPr>
              <a:t>ditemukan</a:t>
            </a:r>
            <a:r>
              <a:rPr lang="en-US" b="0" dirty="0">
                <a:solidFill>
                  <a:schemeClr val="tx1"/>
                </a:solidFill>
              </a:rPr>
              <a:t> di </a:t>
            </a:r>
            <a:r>
              <a:rPr lang="en-US" b="0" dirty="0" err="1">
                <a:solidFill>
                  <a:schemeClr val="tx1"/>
                </a:solidFill>
              </a:rPr>
              <a:t>Republik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Demokratik</a:t>
            </a:r>
            <a:r>
              <a:rPr lang="en-US" b="0" dirty="0">
                <a:solidFill>
                  <a:schemeClr val="tx1"/>
                </a:solidFill>
              </a:rPr>
              <a:t> Kongo (Zaire/DRC) </a:t>
            </a:r>
            <a:r>
              <a:rPr lang="en-US" b="0" dirty="0" err="1">
                <a:solidFill>
                  <a:schemeClr val="tx1"/>
                </a:solidFill>
              </a:rPr>
              <a:t>tahun</a:t>
            </a:r>
            <a:r>
              <a:rPr lang="en-US" b="0" dirty="0">
                <a:solidFill>
                  <a:schemeClr val="tx1"/>
                </a:solidFill>
              </a:rPr>
              <a:t> 1970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Mei 2022, Monkeypox </a:t>
            </a:r>
            <a:r>
              <a:rPr lang="en-US" b="0" dirty="0" err="1">
                <a:solidFill>
                  <a:schemeClr val="tx1"/>
                </a:solidFill>
              </a:rPr>
              <a:t>menjadi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penyakit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yg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menjadi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perhatian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kesehatan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masyarakat</a:t>
            </a:r>
            <a:r>
              <a:rPr lang="en-US" b="0" dirty="0">
                <a:solidFill>
                  <a:schemeClr val="tx1"/>
                </a:solidFill>
              </a:rPr>
              <a:t> global (</a:t>
            </a:r>
            <a:r>
              <a:rPr lang="en-US" b="0" dirty="0" err="1">
                <a:solidFill>
                  <a:schemeClr val="tx1"/>
                </a:solidFill>
              </a:rPr>
              <a:t>Inggris</a:t>
            </a:r>
            <a:r>
              <a:rPr lang="en-US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Negara </a:t>
            </a:r>
            <a:r>
              <a:rPr lang="en-US" b="0" dirty="0" err="1">
                <a:solidFill>
                  <a:schemeClr val="tx1"/>
                </a:solidFill>
              </a:rPr>
              <a:t>endemis</a:t>
            </a:r>
            <a:r>
              <a:rPr lang="en-US" b="0" dirty="0">
                <a:solidFill>
                  <a:schemeClr val="tx1"/>
                </a:solidFill>
              </a:rPr>
              <a:t> monkeypox: Benin, </a:t>
            </a:r>
            <a:r>
              <a:rPr lang="en-US" b="0" dirty="0" err="1">
                <a:solidFill>
                  <a:schemeClr val="tx1"/>
                </a:solidFill>
              </a:rPr>
              <a:t>Kamerun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Republik</a:t>
            </a:r>
            <a:r>
              <a:rPr lang="en-US" b="0" dirty="0">
                <a:solidFill>
                  <a:schemeClr val="tx1"/>
                </a:solidFill>
              </a:rPr>
              <a:t> Afrika Tengah, </a:t>
            </a:r>
            <a:r>
              <a:rPr lang="en-US" b="0" dirty="0" err="1">
                <a:solidFill>
                  <a:schemeClr val="tx1"/>
                </a:solidFill>
              </a:rPr>
              <a:t>Republik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Demokratik</a:t>
            </a:r>
            <a:r>
              <a:rPr lang="en-US" b="0" dirty="0">
                <a:solidFill>
                  <a:schemeClr val="tx1"/>
                </a:solidFill>
              </a:rPr>
              <a:t> Kongo, Gabon, Ghana, Pantai Gading, Liberia, Nigeria, </a:t>
            </a:r>
            <a:r>
              <a:rPr lang="en-US" b="0" dirty="0" err="1">
                <a:solidFill>
                  <a:schemeClr val="tx1"/>
                </a:solidFill>
              </a:rPr>
              <a:t>Republik</a:t>
            </a:r>
            <a:r>
              <a:rPr lang="en-US" b="0" dirty="0">
                <a:solidFill>
                  <a:schemeClr val="tx1"/>
                </a:solidFill>
              </a:rPr>
              <a:t> Kongo, dan Sierra Leone</a:t>
            </a:r>
            <a:endParaRPr lang="ru-RU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14118" b="14118"/>
          <a:stretch/>
        </p:blipFill>
        <p:spPr>
          <a:xfrm>
            <a:off x="5771770" y="1483675"/>
            <a:ext cx="6421408" cy="34384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1692" r="11692"/>
          <a:stretch/>
        </p:blipFill>
        <p:spPr>
          <a:xfrm>
            <a:off x="1396781" y="0"/>
            <a:ext cx="3894833" cy="56563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Penularan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0023" y="1880170"/>
            <a:ext cx="4548187" cy="476720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kontak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langsung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dengan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hewan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ataupun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manusia</a:t>
            </a:r>
            <a:r>
              <a:rPr lang="en-US" b="0" dirty="0">
                <a:solidFill>
                  <a:schemeClr val="tx1"/>
                </a:solidFill>
              </a:rPr>
              <a:t> yang </a:t>
            </a:r>
            <a:r>
              <a:rPr lang="en-US" b="0" dirty="0" err="1">
                <a:solidFill>
                  <a:schemeClr val="tx1"/>
                </a:solidFill>
              </a:rPr>
              <a:t>terinfeksi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benda</a:t>
            </a:r>
            <a:r>
              <a:rPr lang="en-US" b="0" dirty="0">
                <a:solidFill>
                  <a:schemeClr val="tx1"/>
                </a:solidFill>
              </a:rPr>
              <a:t> yang </a:t>
            </a:r>
            <a:r>
              <a:rPr lang="en-US" b="0" dirty="0" err="1">
                <a:solidFill>
                  <a:schemeClr val="tx1"/>
                </a:solidFill>
              </a:rPr>
              <a:t>terkontaminasi</a:t>
            </a:r>
            <a:r>
              <a:rPr lang="en-US" b="0" dirty="0">
                <a:solidFill>
                  <a:schemeClr val="tx1"/>
                </a:solidFill>
              </a:rPr>
              <a:t> oleh virus </a:t>
            </a:r>
            <a:r>
              <a:rPr lang="en-US" b="0" dirty="0" err="1">
                <a:solidFill>
                  <a:schemeClr val="tx1"/>
                </a:solidFill>
              </a:rPr>
              <a:t>tersebut</a:t>
            </a:r>
            <a:r>
              <a:rPr lang="en-US" b="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melalui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kulit</a:t>
            </a:r>
            <a:r>
              <a:rPr lang="en-US" b="0" dirty="0">
                <a:solidFill>
                  <a:schemeClr val="tx1"/>
                </a:solidFill>
              </a:rPr>
              <a:t> yang </a:t>
            </a:r>
            <a:r>
              <a:rPr lang="en-US" b="0" dirty="0" err="1">
                <a:solidFill>
                  <a:schemeClr val="tx1"/>
                </a:solidFill>
              </a:rPr>
              <a:t>luka</a:t>
            </a:r>
            <a:r>
              <a:rPr lang="en-US" b="0" dirty="0">
                <a:solidFill>
                  <a:schemeClr val="tx1"/>
                </a:solidFill>
              </a:rPr>
              <a:t>/</a:t>
            </a:r>
            <a:r>
              <a:rPr lang="en-US" b="0" dirty="0" err="1">
                <a:solidFill>
                  <a:schemeClr val="tx1"/>
                </a:solidFill>
              </a:rPr>
              <a:t>terbuka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saluran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pernapasan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atau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selaput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lendir</a:t>
            </a:r>
            <a:r>
              <a:rPr lang="en-US" b="0" dirty="0">
                <a:solidFill>
                  <a:schemeClr val="tx1"/>
                </a:solidFill>
              </a:rPr>
              <a:t> (</a:t>
            </a:r>
            <a:r>
              <a:rPr lang="en-US" b="0" dirty="0" err="1">
                <a:solidFill>
                  <a:schemeClr val="tx1"/>
                </a:solidFill>
              </a:rPr>
              <a:t>mata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hidung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atau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mulut</a:t>
            </a:r>
            <a:r>
              <a:rPr lang="en-US" b="0" dirty="0">
                <a:solidFill>
                  <a:schemeClr val="tx1"/>
                </a:solidFill>
              </a:rPr>
              <a:t>).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penularan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ke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manusia</a:t>
            </a:r>
            <a:r>
              <a:rPr lang="en-US" b="0" dirty="0">
                <a:solidFill>
                  <a:schemeClr val="tx1"/>
                </a:solidFill>
              </a:rPr>
              <a:t> : </a:t>
            </a:r>
            <a:r>
              <a:rPr lang="en-US" b="0" dirty="0" err="1">
                <a:solidFill>
                  <a:schemeClr val="tx1"/>
                </a:solidFill>
              </a:rPr>
              <a:t>gigitan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atau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cakaran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mengolah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daging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hewan</a:t>
            </a:r>
            <a:r>
              <a:rPr lang="en-US" b="0" dirty="0">
                <a:solidFill>
                  <a:schemeClr val="tx1"/>
                </a:solidFill>
              </a:rPr>
              <a:t> liar, </a:t>
            </a:r>
            <a:r>
              <a:rPr lang="en-US" b="0" dirty="0" err="1">
                <a:solidFill>
                  <a:schemeClr val="tx1"/>
                </a:solidFill>
              </a:rPr>
              <a:t>kontak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langsung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dengan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cairan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tubuh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atau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bahan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lesi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atau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kontak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tidak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langsung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dengan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bahan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lesi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seperti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melalui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benda</a:t>
            </a:r>
            <a:r>
              <a:rPr lang="en-US" b="0" dirty="0">
                <a:solidFill>
                  <a:schemeClr val="tx1"/>
                </a:solidFill>
              </a:rPr>
              <a:t> yang </a:t>
            </a:r>
            <a:r>
              <a:rPr lang="en-US" b="0" dirty="0" err="1">
                <a:solidFill>
                  <a:schemeClr val="tx1"/>
                </a:solidFill>
              </a:rPr>
              <a:t>terkontaminasi</a:t>
            </a:r>
            <a:r>
              <a:rPr lang="en-US" b="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Ruam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kadang-kadang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ditemukan</a:t>
            </a:r>
            <a:r>
              <a:rPr lang="en-US" b="0" dirty="0">
                <a:solidFill>
                  <a:schemeClr val="tx1"/>
                </a:solidFill>
              </a:rPr>
              <a:t> pada </a:t>
            </a:r>
            <a:r>
              <a:rPr lang="en-US" b="0" dirty="0" err="1">
                <a:solidFill>
                  <a:schemeClr val="tx1"/>
                </a:solidFill>
              </a:rPr>
              <a:t>alat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kelamin</a:t>
            </a:r>
            <a:r>
              <a:rPr lang="en-US" b="0" dirty="0">
                <a:solidFill>
                  <a:schemeClr val="tx1"/>
                </a:solidFill>
              </a:rPr>
              <a:t> dan </a:t>
            </a:r>
            <a:r>
              <a:rPr lang="en-US" b="0" dirty="0" err="1">
                <a:solidFill>
                  <a:schemeClr val="tx1"/>
                </a:solidFill>
              </a:rPr>
              <a:t>mulut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penularan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selama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kontak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seksual</a:t>
            </a:r>
            <a:r>
              <a:rPr lang="en-US" b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F41B9-CDD2-4DAB-9FE1-AA9A8E08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Placeholder 20" descr="Pie chart">
            <a:extLst>
              <a:ext uri="{FF2B5EF4-FFF2-40B4-BE49-F238E27FC236}">
                <a16:creationId xmlns:a16="http://schemas.microsoft.com/office/drawing/2014/main" id="{093B88E5-E854-483F-A761-6A39AF1AE58A}"/>
              </a:ext>
            </a:extLst>
          </p:cNvPr>
          <p:cNvGraphicFramePr>
            <a:graphicFrameLocks noGrp="1"/>
          </p:cNvGraphicFramePr>
          <p:nvPr>
            <p:ph type="chart" sz="quarter" idx="32"/>
            <p:extLst>
              <p:ext uri="{D42A27DB-BD31-4B8C-83A1-F6EECF244321}">
                <p14:modId xmlns:p14="http://schemas.microsoft.com/office/powerpoint/2010/main" val="2684824177"/>
              </p:ext>
            </p:extLst>
          </p:nvPr>
        </p:nvGraphicFramePr>
        <p:xfrm>
          <a:off x="798795" y="1087668"/>
          <a:ext cx="4509470" cy="459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91AEBC-6D9D-4D30-BB4C-43FE1370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Statistik</a:t>
            </a:r>
            <a:endParaRPr lang="ru-RU" dirty="0"/>
          </a:p>
        </p:txBody>
      </p:sp>
      <p:sp>
        <p:nvSpPr>
          <p:cNvPr id="23" name="Oval 22" descr="Circle shape">
            <a:extLst>
              <a:ext uri="{FF2B5EF4-FFF2-40B4-BE49-F238E27FC236}">
                <a16:creationId xmlns:a16="http://schemas.microsoft.com/office/drawing/2014/main" id="{C3485789-E496-4110-A15B-8E4775849942}"/>
              </a:ext>
            </a:extLst>
          </p:cNvPr>
          <p:cNvSpPr/>
          <p:nvPr/>
        </p:nvSpPr>
        <p:spPr>
          <a:xfrm>
            <a:off x="5742337" y="2778496"/>
            <a:ext cx="384048" cy="384048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E50F9B-A11D-40B9-B83F-DDF3E10343C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66016" y="2787957"/>
            <a:ext cx="1597889" cy="365125"/>
          </a:xfrm>
        </p:spPr>
        <p:txBody>
          <a:bodyPr/>
          <a:lstStyle/>
          <a:p>
            <a:r>
              <a:rPr lang="en-US" dirty="0"/>
              <a:t>1-10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C8D5B9-69C7-4696-B552-5307926F58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34659" y="2787237"/>
            <a:ext cx="1597889" cy="365125"/>
          </a:xfrm>
        </p:spPr>
        <p:txBody>
          <a:bodyPr>
            <a:normAutofit/>
          </a:bodyPr>
          <a:lstStyle/>
          <a:p>
            <a:r>
              <a:rPr lang="en-US" sz="1800" b="0" dirty="0" err="1">
                <a:solidFill>
                  <a:schemeClr val="tx1"/>
                </a:solidFill>
              </a:rPr>
              <a:t>Meninggal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4" name="Oval 23" descr="Circle shape">
            <a:extLst>
              <a:ext uri="{FF2B5EF4-FFF2-40B4-BE49-F238E27FC236}">
                <a16:creationId xmlns:a16="http://schemas.microsoft.com/office/drawing/2014/main" id="{FC7368B7-D4B3-45CE-95D8-0AA892A56116}"/>
              </a:ext>
            </a:extLst>
          </p:cNvPr>
          <p:cNvSpPr/>
          <p:nvPr/>
        </p:nvSpPr>
        <p:spPr>
          <a:xfrm>
            <a:off x="5742337" y="4228370"/>
            <a:ext cx="384048" cy="384048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D2CE79-7062-4C12-A2AE-683EAD4CCE0C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335715" y="4269755"/>
            <a:ext cx="1597889" cy="365125"/>
          </a:xfrm>
        </p:spPr>
        <p:txBody>
          <a:bodyPr/>
          <a:lstStyle/>
          <a:p>
            <a:r>
              <a:rPr lang="en-US" dirty="0" err="1"/>
              <a:t>Komplikasi</a:t>
            </a:r>
            <a:endParaRPr lang="ru-R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FB3E19-7A7E-47B8-A21F-09F559854C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63904" y="4355834"/>
            <a:ext cx="3321629" cy="1027198"/>
          </a:xfrm>
        </p:spPr>
        <p:txBody>
          <a:bodyPr>
            <a:normAutofit/>
          </a:bodyPr>
          <a:lstStyle/>
          <a:p>
            <a:r>
              <a:rPr lang="en-US" sz="1800" b="0" dirty="0" err="1">
                <a:solidFill>
                  <a:schemeClr val="tx1"/>
                </a:solidFill>
              </a:rPr>
              <a:t>infeksi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sekunder</a:t>
            </a:r>
            <a:r>
              <a:rPr lang="en-US" sz="1800" b="0" dirty="0">
                <a:solidFill>
                  <a:schemeClr val="tx1"/>
                </a:solidFill>
              </a:rPr>
              <a:t>, pneumonia, </a:t>
            </a:r>
            <a:r>
              <a:rPr lang="en-US" sz="1800" b="0" dirty="0" err="1">
                <a:solidFill>
                  <a:schemeClr val="tx1"/>
                </a:solidFill>
              </a:rPr>
              <a:t>ensefalitis</a:t>
            </a:r>
            <a:r>
              <a:rPr lang="en-US" sz="1800" b="0" dirty="0">
                <a:solidFill>
                  <a:schemeClr val="tx1"/>
                </a:solidFill>
              </a:rPr>
              <a:t> dan </a:t>
            </a:r>
            <a:r>
              <a:rPr lang="en-US" sz="1800" b="0" dirty="0" err="1">
                <a:solidFill>
                  <a:schemeClr val="tx1"/>
                </a:solidFill>
              </a:rPr>
              <a:t>infeksi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kornea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hingga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hilangnya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penglihatan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9" name="Oval 18" descr="Circle shape">
            <a:extLst>
              <a:ext uri="{FF2B5EF4-FFF2-40B4-BE49-F238E27FC236}">
                <a16:creationId xmlns:a16="http://schemas.microsoft.com/office/drawing/2014/main" id="{74F8D4E4-1B47-416C-9A28-44D029B05DF3}"/>
              </a:ext>
            </a:extLst>
          </p:cNvPr>
          <p:cNvSpPr/>
          <p:nvPr/>
        </p:nvSpPr>
        <p:spPr>
          <a:xfrm>
            <a:off x="5742337" y="3503433"/>
            <a:ext cx="384048" cy="384048"/>
          </a:xfrm>
          <a:prstGeom prst="ellipse">
            <a:avLst/>
          </a:pr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0CA877-BC73-44B2-B723-8023CA00ED0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97197" y="3450151"/>
            <a:ext cx="1597889" cy="365125"/>
          </a:xfrm>
        </p:spPr>
        <p:txBody>
          <a:bodyPr/>
          <a:lstStyle/>
          <a:p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Berat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508980-C5CA-4BC3-A366-9BA1490CA43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57995" y="3503433"/>
            <a:ext cx="3635210" cy="676275"/>
          </a:xfrm>
        </p:spPr>
        <p:txBody>
          <a:bodyPr>
            <a:normAutofit/>
          </a:bodyPr>
          <a:lstStyle/>
          <a:p>
            <a:r>
              <a:rPr lang="nb-NO" sz="1800" b="0" dirty="0">
                <a:solidFill>
                  <a:schemeClr val="tx1"/>
                </a:solidFill>
              </a:rPr>
              <a:t>anak-anak, hamil, gangguan system imun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AECDC-7310-4573-BE1D-3F708C83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15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Gejala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357" y="3252274"/>
            <a:ext cx="2829243" cy="308435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Ruam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atau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lesi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ini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berkembang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mulai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dari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bintik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merah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seperti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cacar</a:t>
            </a:r>
            <a:r>
              <a:rPr lang="en-US" b="0" dirty="0">
                <a:solidFill>
                  <a:schemeClr val="tx1"/>
                </a:solidFill>
              </a:rPr>
              <a:t> (</a:t>
            </a:r>
            <a:r>
              <a:rPr lang="en-US" b="0" dirty="0" err="1">
                <a:solidFill>
                  <a:schemeClr val="tx1"/>
                </a:solidFill>
              </a:rPr>
              <a:t>makulopapula</a:t>
            </a:r>
            <a:r>
              <a:rPr lang="en-US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Lepuh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kecil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berisi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cairan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bening</a:t>
            </a:r>
            <a:r>
              <a:rPr lang="en-US" b="0" dirty="0">
                <a:solidFill>
                  <a:schemeClr val="tx1"/>
                </a:solidFill>
              </a:rPr>
              <a:t> (</a:t>
            </a:r>
            <a:r>
              <a:rPr lang="en-US" b="0" dirty="0" err="1">
                <a:solidFill>
                  <a:schemeClr val="tx1"/>
                </a:solidFill>
              </a:rPr>
              <a:t>vesikel</a:t>
            </a:r>
            <a:r>
              <a:rPr lang="en-US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Lepuh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kecil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berisi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nanah</a:t>
            </a:r>
            <a:r>
              <a:rPr lang="en-US" b="0" dirty="0">
                <a:solidFill>
                  <a:schemeClr val="tx1"/>
                </a:solidFill>
              </a:rPr>
              <a:t> (</a:t>
            </a:r>
            <a:r>
              <a:rPr lang="en-US" b="0" dirty="0" err="1">
                <a:solidFill>
                  <a:schemeClr val="tx1"/>
                </a:solidFill>
              </a:rPr>
              <a:t>pustula</a:t>
            </a:r>
            <a:r>
              <a:rPr lang="en-US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</a:rPr>
              <a:t>kemudian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mengeras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atau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krusta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lalu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rontok</a:t>
            </a:r>
            <a:endParaRPr lang="ru-RU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59C411DD-E4B1-441B-AB81-A9445E90878D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851054842"/>
              </p:ext>
            </p:extLst>
          </p:nvPr>
        </p:nvGraphicFramePr>
        <p:xfrm>
          <a:off x="4460643" y="449180"/>
          <a:ext cx="7236034" cy="5982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655">
                  <a:extLst>
                    <a:ext uri="{9D8B030D-6E8A-4147-A177-3AD203B41FA5}">
                      <a16:colId xmlns:a16="http://schemas.microsoft.com/office/drawing/2014/main" val="3413721457"/>
                    </a:ext>
                  </a:extLst>
                </a:gridCol>
                <a:gridCol w="4716379">
                  <a:extLst>
                    <a:ext uri="{9D8B030D-6E8A-4147-A177-3AD203B41FA5}">
                      <a16:colId xmlns:a16="http://schemas.microsoft.com/office/drawing/2014/main" val="2742567690"/>
                    </a:ext>
                  </a:extLst>
                </a:gridCol>
              </a:tblGrid>
              <a:tr h="8160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n-lt"/>
                        </a:rPr>
                        <a:t>Fase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n-lt"/>
                        </a:rPr>
                        <a:t>Gejala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88793"/>
                  </a:ext>
                </a:extLst>
              </a:tr>
              <a:tr h="21283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Akut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/Prodromal (0-5 </a:t>
                      </a:r>
                      <a:r>
                        <a:rPr lang="en-US" sz="2000" b="1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hari</a:t>
                      </a:r>
                      <a:r>
                        <a:rPr lang="en-US" sz="2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dirty="0" err="1"/>
                        <a:t>berupa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demam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sakit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kepala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hebat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limfadenopati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pembengkakan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kelenjar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getah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bening</a:t>
                      </a:r>
                      <a:r>
                        <a:rPr lang="en-US" sz="2000" dirty="0"/>
                        <a:t>), </a:t>
                      </a:r>
                      <a:r>
                        <a:rPr lang="en-US" sz="2000" dirty="0" err="1"/>
                        <a:t>nyeri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punggung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nyeri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otot</a:t>
                      </a:r>
                      <a:r>
                        <a:rPr lang="en-US" sz="2000" dirty="0"/>
                        <a:t>, dan </a:t>
                      </a:r>
                      <a:r>
                        <a:rPr lang="en-US" sz="2000" dirty="0" err="1"/>
                        <a:t>kelelahan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terus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menerus</a:t>
                      </a:r>
                      <a:r>
                        <a:rPr lang="en-US" sz="2000" dirty="0"/>
                        <a:t>. </a:t>
                      </a:r>
                      <a:r>
                        <a:rPr lang="en-US" sz="2000" dirty="0" err="1"/>
                        <a:t>Limfadenopati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dapat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dirasakan</a:t>
                      </a:r>
                      <a:r>
                        <a:rPr lang="en-US" sz="2000" dirty="0"/>
                        <a:t> di </a:t>
                      </a:r>
                      <a:r>
                        <a:rPr lang="en-US" sz="2000" dirty="0" err="1"/>
                        <a:t>leher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ketiak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atau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selangkangan</a:t>
                      </a:r>
                      <a:r>
                        <a:rPr lang="en-US" sz="2000" dirty="0"/>
                        <a:t>/</a:t>
                      </a:r>
                      <a:r>
                        <a:rPr lang="en-US" sz="2000" dirty="0" err="1"/>
                        <a:t>lipatan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paha</a:t>
                      </a:r>
                      <a:r>
                        <a:rPr lang="en-US" sz="2000" dirty="0"/>
                        <a:t>. </a:t>
                      </a:r>
                      <a:endParaRPr lang="ru-RU" sz="20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44750"/>
                  </a:ext>
                </a:extLst>
              </a:tr>
              <a:tr h="2221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lang="en-US" sz="20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Erupsi</a:t>
                      </a:r>
                      <a:r>
                        <a:rPr lang="en-US" sz="20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(1-3 </a:t>
                      </a:r>
                      <a:r>
                        <a:rPr lang="en-US" sz="2000" b="1" i="0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hari</a:t>
                      </a:r>
                      <a:r>
                        <a:rPr lang="en-US" sz="20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Menular</a:t>
                      </a:r>
                      <a:endParaRPr lang="ru-RU" sz="20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dirty="0" err="1"/>
                        <a:t>ruam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atau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lesi</a:t>
                      </a:r>
                      <a:r>
                        <a:rPr lang="en-US" sz="2000" dirty="0"/>
                        <a:t> pada </a:t>
                      </a:r>
                      <a:r>
                        <a:rPr lang="en-US" sz="2000" dirty="0" err="1"/>
                        <a:t>kulit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biasanya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dimulai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wajah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kemudian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menyebar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bagian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tubuh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lainnya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secara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bertahap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wajah</a:t>
                      </a:r>
                      <a:r>
                        <a:rPr lang="en-US" sz="2000" dirty="0"/>
                        <a:t> 95%; </a:t>
                      </a:r>
                      <a:r>
                        <a:rPr lang="en-US" sz="2000" dirty="0" err="1"/>
                        <a:t>telapak</a:t>
                      </a:r>
                      <a:r>
                        <a:rPr lang="en-US" sz="2000" dirty="0"/>
                        <a:t> dan kaki 75%; oral 70%; genital 30%, </a:t>
                      </a:r>
                      <a:r>
                        <a:rPr lang="en-US" sz="2000" dirty="0" err="1"/>
                        <a:t>mata</a:t>
                      </a:r>
                      <a:r>
                        <a:rPr lang="en-US" sz="2000" dirty="0"/>
                        <a:t> 20%))</a:t>
                      </a:r>
                      <a:endParaRPr lang="ru-RU" sz="20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9748"/>
                  </a:ext>
                </a:extLst>
              </a:tr>
              <a:tr h="81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lang="en-US" sz="20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Konvalesen</a:t>
                      </a:r>
                      <a:r>
                        <a:rPr lang="en-US" sz="20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Penyembuhan</a:t>
                      </a:r>
                      <a:endParaRPr lang="ru-RU" sz="20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 </a:t>
                      </a:r>
                      <a:r>
                        <a:rPr lang="en-US" sz="20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minggu</a:t>
                      </a:r>
                      <a:endParaRPr lang="ru-RU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437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84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90" y="292814"/>
            <a:ext cx="10515600" cy="676275"/>
          </a:xfrm>
        </p:spPr>
        <p:txBody>
          <a:bodyPr/>
          <a:lstStyle/>
          <a:p>
            <a:r>
              <a:rPr lang="en-US" dirty="0" err="1"/>
              <a:t>Perbedaan</a:t>
            </a:r>
            <a:r>
              <a:rPr lang="en-US" dirty="0"/>
              <a:t> Mpox-</a:t>
            </a:r>
            <a:r>
              <a:rPr lang="en-US" dirty="0" err="1"/>
              <a:t>Cacar</a:t>
            </a:r>
            <a:r>
              <a:rPr lang="en-US" dirty="0"/>
              <a:t> Air-</a:t>
            </a:r>
            <a:r>
              <a:rPr lang="en-US" dirty="0" err="1"/>
              <a:t>Campak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7D2E9A-B947-98B8-06B9-5C706A010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10" y="969089"/>
            <a:ext cx="10489690" cy="56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74ED1216-A221-4C9B-B39B-71A3E4D9E40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2911" b="2911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5B48-F9FF-45FC-A3F7-5CEF9A012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317" y="5999381"/>
            <a:ext cx="7366026" cy="463134"/>
          </a:xfrm>
        </p:spPr>
        <p:txBody>
          <a:bodyPr/>
          <a:lstStyle/>
          <a:p>
            <a:r>
              <a:rPr lang="en-US" dirty="0"/>
              <a:t>Gambaran Monkeypox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2712-EDEE-97DB-9870-DF22C3F0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07B5B-E3DB-7B0F-0D8F-A3772ACC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5E063-C6D7-E0CD-141F-46E197852F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25645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chemeClr val="tx1"/>
                </a:solidFill>
              </a:rPr>
              <a:t>Manifestasi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klinis</a:t>
            </a:r>
            <a:endParaRPr lang="en-US" sz="2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chemeClr val="tx1"/>
                </a:solidFill>
              </a:rPr>
              <a:t>Pemeriksaan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laboratorium</a:t>
            </a:r>
            <a:endParaRPr lang="en-US" sz="2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Swab tonsil/</a:t>
            </a:r>
            <a:r>
              <a:rPr lang="en-US" sz="2400" b="0" dirty="0" err="1">
                <a:solidFill>
                  <a:schemeClr val="tx1"/>
                </a:solidFill>
              </a:rPr>
              <a:t>vesikel</a:t>
            </a:r>
            <a:r>
              <a:rPr lang="en-US" sz="2400" b="0" dirty="0">
                <a:solidFill>
                  <a:schemeClr val="tx1"/>
                </a:solidFill>
              </a:rPr>
              <a:t>/ </a:t>
            </a:r>
            <a:r>
              <a:rPr lang="en-US" sz="2400" b="0" dirty="0" err="1">
                <a:solidFill>
                  <a:schemeClr val="tx1"/>
                </a:solidFill>
              </a:rPr>
              <a:t>krusta</a:t>
            </a:r>
            <a:r>
              <a:rPr lang="en-US" sz="2400" b="0" dirty="0">
                <a:solidFill>
                  <a:schemeClr val="tx1"/>
                </a:solidFill>
              </a:rPr>
              <a:t>/</a:t>
            </a:r>
            <a:r>
              <a:rPr lang="en-US" sz="2400" b="0" dirty="0" err="1">
                <a:solidFill>
                  <a:schemeClr val="tx1"/>
                </a:solidFill>
              </a:rPr>
              <a:t>bagian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atas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lesi</a:t>
            </a:r>
            <a:r>
              <a:rPr lang="en-US" sz="2400" b="0" dirty="0">
                <a:solidFill>
                  <a:schemeClr val="tx1"/>
                </a:solidFill>
              </a:rPr>
              <a:t>, serum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1EF7F-BC79-E7CD-F5F3-00DF0CE76D5D}"/>
              </a:ext>
            </a:extLst>
          </p:cNvPr>
          <p:cNvSpPr txBox="1"/>
          <p:nvPr/>
        </p:nvSpPr>
        <p:spPr>
          <a:xfrm>
            <a:off x="4547937" y="582067"/>
            <a:ext cx="611204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Derajat</a:t>
            </a:r>
            <a:r>
              <a:rPr lang="en-US" sz="2800" dirty="0"/>
              <a:t> </a:t>
            </a:r>
            <a:r>
              <a:rPr lang="en-US" sz="2800" dirty="0" err="1"/>
              <a:t>Keparahan</a:t>
            </a:r>
            <a:r>
              <a:rPr lang="en-US" sz="2800" dirty="0"/>
              <a:t>: </a:t>
            </a:r>
          </a:p>
          <a:p>
            <a:endParaRPr lang="en-US" sz="2800" dirty="0"/>
          </a:p>
          <a:p>
            <a:r>
              <a:rPr lang="en-US" sz="2800" dirty="0" err="1"/>
              <a:t>Perhitungan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lesi</a:t>
            </a:r>
            <a:r>
              <a:rPr lang="en-US" sz="2800" dirty="0"/>
              <a:t> </a:t>
            </a:r>
            <a:r>
              <a:rPr lang="en-US" sz="2800" dirty="0" err="1"/>
              <a:t>didasarkan</a:t>
            </a:r>
            <a:r>
              <a:rPr lang="en-US" sz="2800" dirty="0"/>
              <a:t> pada </a:t>
            </a:r>
            <a:r>
              <a:rPr lang="en-US" sz="2800" dirty="0" err="1"/>
              <a:t>perkiraan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yang </a:t>
            </a:r>
            <a:r>
              <a:rPr lang="en-US" sz="2800" dirty="0" err="1"/>
              <a:t>dilakukan</a:t>
            </a:r>
            <a:r>
              <a:rPr lang="en-US" sz="2800" dirty="0"/>
              <a:t> oleh </a:t>
            </a:r>
            <a:r>
              <a:rPr lang="en-US" sz="2800" dirty="0" err="1"/>
              <a:t>tenaga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terlatih</a:t>
            </a:r>
            <a:r>
              <a:rPr lang="en-US" sz="2800" dirty="0"/>
              <a:t>. </a:t>
            </a:r>
          </a:p>
          <a:p>
            <a:pPr marL="342900" indent="-342900">
              <a:buAutoNum type="alphaUcParenBoth"/>
            </a:pPr>
            <a:r>
              <a:rPr lang="en-US" sz="2800" dirty="0"/>
              <a:t> </a:t>
            </a:r>
            <a:r>
              <a:rPr lang="en-US" sz="2800" dirty="0" err="1"/>
              <a:t>Jinak</a:t>
            </a:r>
            <a:r>
              <a:rPr lang="en-US" sz="2800" dirty="0"/>
              <a:t>:  &lt; 25 </a:t>
            </a:r>
            <a:r>
              <a:rPr lang="en-US" sz="2800" dirty="0" err="1"/>
              <a:t>lesi</a:t>
            </a:r>
            <a:r>
              <a:rPr lang="en-US" sz="2800" dirty="0"/>
              <a:t> (</a:t>
            </a:r>
            <a:r>
              <a:rPr lang="en-US" sz="2800" dirty="0" err="1"/>
              <a:t>disertai</a:t>
            </a:r>
            <a:r>
              <a:rPr lang="en-US" sz="2800" dirty="0"/>
              <a:t> </a:t>
            </a:r>
            <a:r>
              <a:rPr lang="en-US" sz="2800" dirty="0" err="1"/>
              <a:t>keterlibatan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); </a:t>
            </a:r>
          </a:p>
          <a:p>
            <a:pPr marL="342900" indent="-342900">
              <a:buAutoNum type="alphaUcParenBoth"/>
            </a:pPr>
            <a:r>
              <a:rPr lang="en-US" sz="2800" dirty="0"/>
              <a:t> Sedang: 26-100 </a:t>
            </a:r>
            <a:r>
              <a:rPr lang="en-US" sz="2800" dirty="0" err="1"/>
              <a:t>lesi</a:t>
            </a:r>
            <a:r>
              <a:rPr lang="en-US" sz="2800" dirty="0"/>
              <a:t> (</a:t>
            </a:r>
            <a:r>
              <a:rPr lang="en-US" sz="2800" dirty="0" err="1"/>
              <a:t>disertai</a:t>
            </a:r>
            <a:r>
              <a:rPr lang="en-US" sz="2800" dirty="0"/>
              <a:t> </a:t>
            </a:r>
            <a:r>
              <a:rPr lang="en-US" sz="2800" dirty="0" err="1"/>
              <a:t>keterlibatan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);</a:t>
            </a:r>
          </a:p>
          <a:p>
            <a:pPr marL="342900" indent="-342900">
              <a:buAutoNum type="alphaUcParenBoth"/>
            </a:pPr>
            <a:r>
              <a:rPr lang="en-US" sz="2800" dirty="0"/>
              <a:t> </a:t>
            </a:r>
            <a:r>
              <a:rPr lang="en-US" sz="2800" dirty="0" err="1"/>
              <a:t>Berat</a:t>
            </a:r>
            <a:r>
              <a:rPr lang="en-US" sz="2800" dirty="0"/>
              <a:t>: 101–250 </a:t>
            </a:r>
            <a:r>
              <a:rPr lang="en-US" sz="2800" dirty="0" err="1"/>
              <a:t>lesi</a:t>
            </a:r>
            <a:r>
              <a:rPr lang="en-US" sz="2800" dirty="0"/>
              <a:t> (</a:t>
            </a:r>
            <a:r>
              <a:rPr lang="en-US" sz="2800" dirty="0" err="1"/>
              <a:t>disertai</a:t>
            </a:r>
            <a:r>
              <a:rPr lang="en-US" sz="2800" dirty="0"/>
              <a:t> </a:t>
            </a:r>
            <a:r>
              <a:rPr lang="en-US" sz="2800" dirty="0" err="1"/>
              <a:t>limfadenopati</a:t>
            </a:r>
            <a:r>
              <a:rPr lang="en-US" sz="2800" dirty="0"/>
              <a:t>);</a:t>
            </a:r>
          </a:p>
          <a:p>
            <a:pPr marL="342900" indent="-342900">
              <a:buAutoNum type="alphaUcParenBoth"/>
            </a:pPr>
            <a:r>
              <a:rPr lang="en-US" sz="2800" dirty="0"/>
              <a:t> Sangat </a:t>
            </a:r>
            <a:r>
              <a:rPr lang="en-US" sz="2800" dirty="0" err="1"/>
              <a:t>berat</a:t>
            </a:r>
            <a:r>
              <a:rPr lang="en-US" sz="2800" dirty="0"/>
              <a:t>: &gt; 250 </a:t>
            </a:r>
            <a:r>
              <a:rPr lang="en-US" sz="2800" dirty="0" err="1"/>
              <a:t>lesi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33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4812-9846-15D6-D252-CCED3920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C7E0C-A957-BE2A-0745-8A85ABF4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869C9-0F8F-CA98-7553-14E10D00E8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4"/>
            <a:ext cx="3396171" cy="3098305"/>
          </a:xfrm>
        </p:spPr>
        <p:txBody>
          <a:bodyPr/>
          <a:lstStyle/>
          <a:p>
            <a:r>
              <a:rPr lang="en-US" sz="2400" b="0" dirty="0" err="1">
                <a:solidFill>
                  <a:schemeClr val="tx1"/>
                </a:solidFill>
              </a:rPr>
              <a:t>Suspek</a:t>
            </a:r>
            <a:r>
              <a:rPr lang="en-US" sz="2400" b="0" dirty="0">
                <a:solidFill>
                  <a:schemeClr val="tx1"/>
                </a:solidFill>
              </a:rPr>
              <a:t>: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Orang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ruam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akut</a:t>
            </a:r>
            <a:r>
              <a:rPr lang="en-US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 err="1">
                <a:solidFill>
                  <a:schemeClr val="tx1"/>
                </a:solidFill>
              </a:rPr>
              <a:t>papula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vesikel</a:t>
            </a:r>
            <a:r>
              <a:rPr lang="en-US" sz="2400" b="0" dirty="0">
                <a:solidFill>
                  <a:schemeClr val="tx1"/>
                </a:solidFill>
              </a:rPr>
              <a:t> dan/</a:t>
            </a:r>
            <a:r>
              <a:rPr lang="en-US" sz="2400" b="0" dirty="0" err="1">
                <a:solidFill>
                  <a:schemeClr val="tx1"/>
                </a:solidFill>
              </a:rPr>
              <a:t>atau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pustula</a:t>
            </a:r>
            <a:r>
              <a:rPr lang="en-US" sz="2400" b="0" dirty="0">
                <a:solidFill>
                  <a:schemeClr val="tx1"/>
                </a:solidFill>
              </a:rPr>
              <a:t>) yang </a:t>
            </a:r>
            <a:r>
              <a:rPr lang="en-US" sz="2400" b="0" dirty="0" err="1">
                <a:solidFill>
                  <a:schemeClr val="tx1"/>
                </a:solidFill>
              </a:rPr>
              <a:t>tidak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bisa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dijelaskan</a:t>
            </a:r>
            <a:r>
              <a:rPr lang="en-US" sz="2400" b="0" dirty="0">
                <a:solidFill>
                  <a:schemeClr val="tx1"/>
                </a:solidFill>
              </a:rPr>
              <a:t> pada negara non </a:t>
            </a:r>
            <a:r>
              <a:rPr lang="en-US" sz="2400" b="0" dirty="0" err="1">
                <a:solidFill>
                  <a:schemeClr val="tx1"/>
                </a:solidFill>
              </a:rPr>
              <a:t>endemis</a:t>
            </a:r>
            <a:endParaRPr lang="en-US" sz="2400" b="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42186F5C-DA6B-55A5-4A27-B206E073E7C6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262136614"/>
              </p:ext>
            </p:extLst>
          </p:nvPr>
        </p:nvGraphicFramePr>
        <p:xfrm>
          <a:off x="4347412" y="545432"/>
          <a:ext cx="7732295" cy="58051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6459">
                  <a:extLst>
                    <a:ext uri="{9D8B030D-6E8A-4147-A177-3AD203B41FA5}">
                      <a16:colId xmlns:a16="http://schemas.microsoft.com/office/drawing/2014/main" val="216724052"/>
                    </a:ext>
                  </a:extLst>
                </a:gridCol>
                <a:gridCol w="1546459">
                  <a:extLst>
                    <a:ext uri="{9D8B030D-6E8A-4147-A177-3AD203B41FA5}">
                      <a16:colId xmlns:a16="http://schemas.microsoft.com/office/drawing/2014/main" val="2028153225"/>
                    </a:ext>
                  </a:extLst>
                </a:gridCol>
                <a:gridCol w="1546459">
                  <a:extLst>
                    <a:ext uri="{9D8B030D-6E8A-4147-A177-3AD203B41FA5}">
                      <a16:colId xmlns:a16="http://schemas.microsoft.com/office/drawing/2014/main" val="1572302659"/>
                    </a:ext>
                  </a:extLst>
                </a:gridCol>
                <a:gridCol w="1546459">
                  <a:extLst>
                    <a:ext uri="{9D8B030D-6E8A-4147-A177-3AD203B41FA5}">
                      <a16:colId xmlns:a16="http://schemas.microsoft.com/office/drawing/2014/main" val="3497766645"/>
                    </a:ext>
                  </a:extLst>
                </a:gridCol>
                <a:gridCol w="1546459">
                  <a:extLst>
                    <a:ext uri="{9D8B030D-6E8A-4147-A177-3AD203B41FA5}">
                      <a16:colId xmlns:a16="http://schemas.microsoft.com/office/drawing/2014/main" val="4242939877"/>
                    </a:ext>
                  </a:extLst>
                </a:gridCol>
              </a:tblGrid>
              <a:tr h="687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Suspek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Probable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Konfirmasi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Discarded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Kontak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Erat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20064"/>
                  </a:ext>
                </a:extLst>
              </a:tr>
              <a:tr h="5104108">
                <a:tc>
                  <a:txBody>
                    <a:bodyPr/>
                    <a:lstStyle/>
                    <a:p>
                      <a:r>
                        <a:rPr lang="en-US" sz="2000" dirty="0" err="1"/>
                        <a:t>Sakit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kepala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Demam</a:t>
                      </a:r>
                      <a:r>
                        <a:rPr lang="en-US" sz="2000" dirty="0"/>
                        <a:t> &gt; 38,5%</a:t>
                      </a:r>
                    </a:p>
                    <a:p>
                      <a:r>
                        <a:rPr lang="en-US" sz="2000" dirty="0" err="1"/>
                        <a:t>Limfadenopati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Nyeri </a:t>
                      </a:r>
                      <a:r>
                        <a:rPr lang="en-US" sz="2000" dirty="0" err="1"/>
                        <a:t>otot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Sakit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punggung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Asthenia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Suspek</a:t>
                      </a:r>
                      <a:r>
                        <a:rPr lang="en-US" sz="2000" dirty="0"/>
                        <a:t> dan</a:t>
                      </a:r>
                    </a:p>
                    <a:p>
                      <a:r>
                        <a:rPr lang="en-US" sz="2000" dirty="0" err="1"/>
                        <a:t>Kontak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dengan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konfirmasi</a:t>
                      </a:r>
                      <a:r>
                        <a:rPr lang="en-US" sz="2000" dirty="0"/>
                        <a:t> 21 </a:t>
                      </a:r>
                      <a:r>
                        <a:rPr lang="en-US" sz="2000" dirty="0" err="1"/>
                        <a:t>hari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sebelum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gejala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Perjalanan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endemis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Uji </a:t>
                      </a:r>
                      <a:r>
                        <a:rPr lang="en-US" sz="2000" dirty="0" err="1"/>
                        <a:t>serologis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orthopoxvirus</a:t>
                      </a:r>
                      <a:r>
                        <a:rPr lang="en-US" sz="2000" dirty="0"/>
                        <a:t> + </a:t>
                      </a:r>
                      <a:r>
                        <a:rPr lang="en-US" sz="2000" dirty="0" err="1"/>
                        <a:t>tanpa</a:t>
                      </a:r>
                      <a:r>
                        <a:rPr lang="en-US" sz="2000" dirty="0"/>
                        <a:t> r/ </a:t>
                      </a:r>
                      <a:r>
                        <a:rPr lang="en-US" sz="2000" dirty="0" err="1"/>
                        <a:t>vaksinasi</a:t>
                      </a:r>
                      <a:r>
                        <a:rPr lang="en-US" sz="2000" dirty="0"/>
                        <a:t> smallpox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Suspek</a:t>
                      </a:r>
                      <a:r>
                        <a:rPr lang="en-US" sz="2000" dirty="0"/>
                        <a:t>/</a:t>
                      </a:r>
                      <a:r>
                        <a:rPr lang="en-US" sz="2000" dirty="0" err="1"/>
                        <a:t>probabel</a:t>
                      </a:r>
                      <a:r>
                        <a:rPr lang="en-US" sz="2000" dirty="0"/>
                        <a:t> + monkeypox (PCR </a:t>
                      </a:r>
                      <a:r>
                        <a:rPr lang="en-US" sz="2000" dirty="0" err="1"/>
                        <a:t>Positif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Suspek</a:t>
                      </a:r>
                      <a:r>
                        <a:rPr lang="en-US" sz="2000" dirty="0"/>
                        <a:t>/ probable </a:t>
                      </a:r>
                      <a:r>
                        <a:rPr lang="en-US" sz="2000" dirty="0" err="1"/>
                        <a:t>dng</a:t>
                      </a:r>
                      <a:r>
                        <a:rPr lang="en-US" sz="2000" dirty="0"/>
                        <a:t> PCR </a:t>
                      </a:r>
                      <a:r>
                        <a:rPr lang="en-US" sz="2000" dirty="0" err="1"/>
                        <a:t>negatif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Riwayat </a:t>
                      </a:r>
                      <a:r>
                        <a:rPr lang="en-US" sz="2000" dirty="0" err="1"/>
                        <a:t>kontak</a:t>
                      </a:r>
                      <a:r>
                        <a:rPr lang="en-US" sz="2000" dirty="0"/>
                        <a:t> dg probable/ </a:t>
                      </a:r>
                      <a:r>
                        <a:rPr lang="en-US" sz="2000" dirty="0" err="1"/>
                        <a:t>konfirmasi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tatap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muka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kontak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fisik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langsung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kontak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barang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3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121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109</TotalTime>
  <Words>774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Office Theme</vt:lpstr>
      <vt:lpstr>MonkeyPox (Cacar Monyet)</vt:lpstr>
      <vt:lpstr>Epidemiologi</vt:lpstr>
      <vt:lpstr>Penularan</vt:lpstr>
      <vt:lpstr>Statistik</vt:lpstr>
      <vt:lpstr>Gejala</vt:lpstr>
      <vt:lpstr>Perbedaan Mpox-Cacar Air-Campak</vt:lpstr>
      <vt:lpstr>PowerPoint Presentation</vt:lpstr>
      <vt:lpstr>Diagnosis</vt:lpstr>
      <vt:lpstr>Definisi</vt:lpstr>
      <vt:lpstr>Tindak Lanjut</vt:lpstr>
      <vt:lpstr>KRITERIA SEMBUH</vt:lpstr>
      <vt:lpstr>Pencegahan</vt:lpstr>
      <vt:lpstr>Pelacakan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 Ideapad</dc:creator>
  <cp:lastModifiedBy>Lenovo Ideapad</cp:lastModifiedBy>
  <cp:revision>5</cp:revision>
  <dcterms:created xsi:type="dcterms:W3CDTF">2024-09-09T06:02:40Z</dcterms:created>
  <dcterms:modified xsi:type="dcterms:W3CDTF">2024-09-10T01:03:29Z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